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8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>
      <p:cViewPr varScale="1">
        <p:scale>
          <a:sx n="134" d="100"/>
          <a:sy n="134" d="100"/>
        </p:scale>
        <p:origin x="-168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89381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pPr lvl="0">
                <a:spcBef>
                  <a:spcPts val="0"/>
                </a:spcBef>
                <a:buNone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pPr lvl="0">
                <a:spcBef>
                  <a:spcPts val="0"/>
                </a:spcBef>
                <a:buNone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pPr lvl="0">
                <a:spcBef>
                  <a:spcPts val="0"/>
                </a:spcBef>
                <a:buNone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3" name="Shape 53"/>
          <p:cNvGrpSpPr/>
          <p:nvPr/>
        </p:nvGrpSpPr>
        <p:grpSpPr>
          <a:xfrm>
            <a:off x="2" y="4713898"/>
            <a:ext cx="3047923" cy="429600"/>
            <a:chOff x="-72" y="4713898"/>
            <a:chExt cx="3047923" cy="429600"/>
          </a:xfrm>
        </p:grpSpPr>
        <p:sp>
          <p:nvSpPr>
            <p:cNvPr id="54" name="Shape 54"/>
            <p:cNvSpPr/>
            <p:nvPr/>
          </p:nvSpPr>
          <p:spPr>
            <a:xfrm rot="-5400000">
              <a:off x="2452050" y="4547698"/>
              <a:ext cx="429600" cy="762000"/>
            </a:xfrm>
            <a:prstGeom prst="rtTriangle">
              <a:avLst/>
            </a:prstGeom>
            <a:solidFill>
              <a:srgbClr val="EFEFE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-5400000">
              <a:off x="928118" y="4547698"/>
              <a:ext cx="429600" cy="762000"/>
            </a:xfrm>
            <a:prstGeom prst="rtTriangle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5400000" flipH="1">
              <a:off x="1689952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 rot="5400000" flipH="1">
              <a:off x="166127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85350" y="679625"/>
            <a:ext cx="2683200" cy="1042500"/>
          </a:xfrm>
          <a:prstGeom prst="rect">
            <a:avLst/>
          </a:prstGeom>
          <a:noFill/>
        </p:spPr>
        <p:txBody>
          <a:bodyPr wrap="square" lIns="91425" tIns="91425" rIns="91425" bIns="91425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185350" y="1798300"/>
            <a:ext cx="2683200" cy="25401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buSzPct val="100000"/>
              <a:defRPr sz="1600">
                <a:solidFill>
                  <a:srgbClr val="61616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616161"/>
              </a:buClr>
              <a:defRPr sz="1400">
                <a:solidFill>
                  <a:srgbClr val="61616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chemeClr val="dk2"/>
                </a:solidFill>
              </a:rPr>
              <a:pPr lv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pt-BR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 2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2" y="4713898"/>
            <a:ext cx="3047923" cy="429600"/>
            <a:chOff x="-72" y="4713898"/>
            <a:chExt cx="3047923" cy="429600"/>
          </a:xfrm>
        </p:grpSpPr>
        <p:sp>
          <p:nvSpPr>
            <p:cNvPr id="64" name="Shape 64"/>
            <p:cNvSpPr/>
            <p:nvPr/>
          </p:nvSpPr>
          <p:spPr>
            <a:xfrm rot="-5400000">
              <a:off x="2452050" y="4547698"/>
              <a:ext cx="429600" cy="762000"/>
            </a:xfrm>
            <a:prstGeom prst="rtTriangle">
              <a:avLst/>
            </a:prstGeom>
            <a:solidFill>
              <a:srgbClr val="EFEFE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928118" y="4547698"/>
              <a:ext cx="429600" cy="762000"/>
            </a:xfrm>
            <a:prstGeom prst="rtTriangle">
              <a:avLst/>
            </a:prstGeom>
            <a:solidFill>
              <a:srgbClr val="D9D9D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 rot="5400000" flipH="1">
              <a:off x="1689952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67"/>
            <p:cNvSpPr/>
            <p:nvPr/>
          </p:nvSpPr>
          <p:spPr>
            <a:xfrm rot="5400000" flipH="1">
              <a:off x="166127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68" name="Shape 68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185350" y="352000"/>
            <a:ext cx="2683200" cy="4078800"/>
          </a:xfrm>
          <a:prstGeom prst="rect">
            <a:avLst/>
          </a:prstGeom>
          <a:noFill/>
        </p:spPr>
        <p:txBody>
          <a:bodyPr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rgbClr val="212121"/>
                </a:solidFill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>
                <a:solidFill>
                  <a:schemeClr val="dk2"/>
                </a:solidFill>
              </a:rPr>
              <a:pPr lv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pt-BR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title</a:t>
            </a:r>
            <a:r>
              <a:rPr lang="pt-PT" dirty="0" smtClean="0"/>
              <a:t> </a:t>
            </a:r>
            <a:r>
              <a:rPr lang="pt-PT" dirty="0" err="1" smtClean="0"/>
              <a:t>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PT" dirty="0" err="1" smtClean="0"/>
              <a:t>Click</a:t>
            </a:r>
            <a:r>
              <a:rPr lang="pt-PT" dirty="0" smtClean="0"/>
              <a:t> to </a:t>
            </a:r>
            <a:r>
              <a:rPr lang="pt-PT" dirty="0" err="1" smtClean="0"/>
              <a:t>edit</a:t>
            </a:r>
            <a:r>
              <a:rPr lang="pt-PT" dirty="0" smtClean="0"/>
              <a:t> </a:t>
            </a:r>
            <a:r>
              <a:rPr lang="pt-PT" dirty="0" err="1" smtClean="0"/>
              <a:t>Master</a:t>
            </a:r>
            <a:r>
              <a:rPr lang="pt-PT" dirty="0" smtClean="0"/>
              <a:t> </a:t>
            </a:r>
            <a:r>
              <a:rPr lang="pt-PT" dirty="0" err="1" smtClean="0"/>
              <a:t>text</a:t>
            </a:r>
            <a:r>
              <a:rPr lang="pt-PT" dirty="0" smtClean="0"/>
              <a:t> </a:t>
            </a:r>
            <a:r>
              <a:rPr lang="pt-PT" dirty="0" err="1" smtClean="0"/>
              <a:t>styles</a:t>
            </a:r>
            <a:endParaRPr lang="pt-PT" dirty="0" smtClean="0"/>
          </a:p>
          <a:p>
            <a:pPr lvl="1"/>
            <a:r>
              <a:rPr lang="pt-PT" dirty="0" err="1" smtClean="0"/>
              <a:t>Second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2"/>
            <a:r>
              <a:rPr lang="pt-PT" dirty="0" err="1" smtClean="0"/>
              <a:t>Third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3"/>
            <a:r>
              <a:rPr lang="pt-PT" dirty="0" err="1" smtClean="0"/>
              <a:t>Fourth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pt-PT" dirty="0" smtClean="0"/>
          </a:p>
          <a:p>
            <a:pPr lvl="4"/>
            <a:r>
              <a:rPr lang="pt-PT" dirty="0" err="1" smtClean="0"/>
              <a:t>Fifth</a:t>
            </a:r>
            <a:r>
              <a:rPr lang="pt-PT" dirty="0" smtClean="0"/>
              <a:t> </a:t>
            </a:r>
            <a:r>
              <a:rPr lang="pt-PT" dirty="0" err="1" smtClean="0"/>
              <a:t>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BA53F63-97EB-1A4F-A7D3-CB2C1B8CFC99}" type="datetimeFigureOut">
              <a:rPr lang="en-US" smtClean="0"/>
              <a:pPr/>
              <a:t>09/11/18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53E57B5-7214-8F43-9E97-625A01F68B6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751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pPr lvl="0">
                <a:spcBef>
                  <a:spcPts val="0"/>
                </a:spcBef>
                <a:buNone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pPr lvl="0">
                <a:spcBef>
                  <a:spcPts val="0"/>
                </a:spcBef>
                <a:buNone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pPr lvl="0">
                <a:spcBef>
                  <a:spcPts val="0"/>
                </a:spcBef>
                <a:buNone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pPr lvl="0">
                <a:spcBef>
                  <a:spcPts val="0"/>
                </a:spcBef>
                <a:buNone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pPr lvl="0">
                <a:spcBef>
                  <a:spcPts val="0"/>
                </a:spcBef>
                <a:buNone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pPr lvl="0">
                <a:spcBef>
                  <a:spcPts val="0"/>
                </a:spcBef>
                <a:buNone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pPr lvl="0">
                <a:spcBef>
                  <a:spcPts val="0"/>
                </a:spcBef>
                <a:buNone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pPr lvl="0">
                <a:spcBef>
                  <a:spcPts val="0"/>
                </a:spcBef>
                <a:buNone/>
              </a:pPr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dk2"/>
                </a:solidFill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pt-BR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armando.lidinwise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s://coxlab.github.io/prednet/" TargetMode="External"/><Relationship Id="rId5" Type="http://schemas.openxmlformats.org/officeDocument/2006/relationships/hyperlink" Target="https://coxlab.github.io/prednet/prednet_animation.html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hyperlink" Target="https://github.com/tensorflow/models/tree/master/neural_gpu" TargetMode="External"/><Relationship Id="rId12" Type="http://schemas.openxmlformats.org/officeDocument/2006/relationships/hyperlink" Target="https://github.com/chiphuyen/stanford-tensorflow-tutorials/tree/master/examples/cgru" TargetMode="External"/><Relationship Id="rId13" Type="http://schemas.openxmlformats.org/officeDocument/2006/relationships/hyperlink" Target="https://ctmakro.github.io/site/on_learning/gru/gru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loliverhennigh/Convolutional-LSTM-in-Tensorflow" TargetMode="External"/><Relationship Id="rId4" Type="http://schemas.openxmlformats.org/officeDocument/2006/relationships/hyperlink" Target="https://arxiv.org/abs/1506.04214" TargetMode="External"/><Relationship Id="rId5" Type="http://schemas.openxmlformats.org/officeDocument/2006/relationships/hyperlink" Target="https://github.com/coxlab/prednet" TargetMode="External"/><Relationship Id="rId6" Type="http://schemas.openxmlformats.org/officeDocument/2006/relationships/hyperlink" Target="https://cbmm.mit.edu/video/generative-predictive-neural-networks" TargetMode="External"/><Relationship Id="rId7" Type="http://schemas.openxmlformats.org/officeDocument/2006/relationships/hyperlink" Target="https://www.youtube.com/watch?v=RjZ1VKYyHhs" TargetMode="External"/><Relationship Id="rId8" Type="http://schemas.openxmlformats.org/officeDocument/2006/relationships/hyperlink" Target="https://arxiv.org/pdf/1506.00019.pdf" TargetMode="External"/><Relationship Id="rId9" Type="http://schemas.openxmlformats.org/officeDocument/2006/relationships/hyperlink" Target="https://arxiv.org/pdf/1511.08228.pdf" TargetMode="External"/><Relationship Id="rId10" Type="http://schemas.openxmlformats.org/officeDocument/2006/relationships/hyperlink" Target="https://github.com/openai/neural-gpu/tree/master/neuralgpu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dirty="0" err="1"/>
              <a:t>Convolutional</a:t>
            </a:r>
            <a:r>
              <a:rPr lang="pt-BR" dirty="0"/>
              <a:t> LSTM for </a:t>
            </a:r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processing</a:t>
            </a:r>
            <a:endParaRPr lang="pt-BR" dirty="0"/>
          </a:p>
        </p:txBody>
      </p:sp>
      <p:sp>
        <p:nvSpPr>
          <p:cNvPr id="76" name="Shape 7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dirty="0"/>
              <a:t>Armando </a:t>
            </a:r>
            <a:r>
              <a:rPr lang="pt-BR" dirty="0" smtClean="0"/>
              <a:t>Vieira</a:t>
            </a:r>
          </a:p>
          <a:p>
            <a:pPr lvl="0">
              <a:spcBef>
                <a:spcPts val="0"/>
              </a:spcBef>
              <a:buNone/>
            </a:pPr>
            <a:r>
              <a:rPr lang="pt-BR" sz="1600" dirty="0" smtClean="0">
                <a:hlinkClick r:id="rId3"/>
              </a:rPr>
              <a:t>http://armando.lidinwise.com</a:t>
            </a:r>
            <a:r>
              <a:rPr lang="pt-BR" sz="1600" dirty="0" smtClean="0"/>
              <a:t> @</a:t>
            </a:r>
            <a:r>
              <a:rPr lang="pt-BR" sz="1600" dirty="0" err="1" smtClean="0"/>
              <a:t>lidinwise</a:t>
            </a:r>
            <a:endParaRPr lang="pt-BR" sz="1600" dirty="0" smtClean="0"/>
          </a:p>
          <a:p>
            <a:pPr lvl="0">
              <a:spcBef>
                <a:spcPts val="0"/>
              </a:spcBef>
              <a:buNone/>
            </a:pPr>
            <a:r>
              <a:rPr lang="pt-BR" sz="1600" dirty="0" smtClean="0"/>
              <a:t>armandosairmais@gmail.com  </a:t>
            </a:r>
            <a:endParaRPr lang="pt-BR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/>
        </p:nvSpPr>
        <p:spPr>
          <a:xfrm>
            <a:off x="0" y="0"/>
            <a:ext cx="7030800" cy="2363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3100">
                <a:solidFill>
                  <a:schemeClr val="dk1"/>
                </a:solidFill>
                <a:highlight>
                  <a:srgbClr val="FFFFFF"/>
                </a:highlight>
              </a:rPr>
              <a:t>Convolutional LSTM + FCN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800">
                <a:solidFill>
                  <a:schemeClr val="dk1"/>
                </a:solidFill>
                <a:highlight>
                  <a:srgbClr val="FFFFFF"/>
                </a:highlight>
              </a:rPr>
              <a:t>Main idea: FCN Conv. Layers are replaced with ConvLSTM layers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pt-BR" sz="1800">
                <a:solidFill>
                  <a:schemeClr val="dk1"/>
                </a:solidFill>
                <a:highlight>
                  <a:srgbClr val="FFFFFF"/>
                </a:highlight>
              </a:rPr>
              <a:t>ConvLSTM is similar to fully connected LSTM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50" y="428625"/>
            <a:ext cx="6858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825" y="589550"/>
            <a:ext cx="6858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175" y="1304912"/>
            <a:ext cx="7124700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2400"/>
              <a:t>Unsupervised: learning representation of the world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3000" b="1">
                <a:solidFill>
                  <a:schemeClr val="accent2"/>
                </a:solidFill>
              </a:rPr>
              <a:t>Two models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3253275" y="608350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Non supervised (next frame prediction) 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/>
              <a:t>Supervised (sequence to sequence)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650" y="1714500"/>
            <a:ext cx="58293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7" y="319075"/>
            <a:ext cx="7820025" cy="45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81012"/>
            <a:ext cx="9144002" cy="260442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185350" y="1147725"/>
            <a:ext cx="8016900" cy="67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https://coxlab.github.io/prednet/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https://coxlab.github.io/prednet/prednet_animation.html</a:t>
            </a:r>
            <a:r>
              <a:rPr lang="pt-BR"/>
              <a:t>  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Self driving cars: Kitti dataset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Bouncing balls: 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/>
              <a:t>learning physics from scratch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3494175" y="1071750"/>
            <a:ext cx="4242300" cy="300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https://www.youtube.com/watch?v=RjZ1VKYyHhs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938212"/>
            <a:ext cx="4762500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311700" y="19847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Weather forecasting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142825" y="1100150"/>
            <a:ext cx="2683200" cy="4078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weather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025" y="1176974"/>
            <a:ext cx="9143998" cy="392517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As a convolutional LSTM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Summary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what is a recurrent network and why it matters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What is a LSTM and a CNN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The convolutional LSTM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How to implement it in Keras &amp; Tensorflow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Supervised and unsupervised mode 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Applications: Weather forecasting, Self-driving cars, Image segmentation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672874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6427250" y="1003200"/>
            <a:ext cx="4896900" cy="57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Xingjian Shi et al., 2015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000" y="1090100"/>
            <a:ext cx="9144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Image segmentation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Resources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Convolutional LSTM in Tensorflow</a:t>
            </a:r>
            <a:r>
              <a:rPr lang="pt-BR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Convolutional LSTM Network: A Machine Learning Approach for Precipitation Nowcasting</a:t>
            </a:r>
          </a:p>
          <a:p>
            <a:pPr lvl="0">
              <a:spcBef>
                <a:spcPts val="0"/>
              </a:spcBef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Prednet (Keras Layer)</a:t>
            </a:r>
            <a:r>
              <a:rPr lang="pt-BR"/>
              <a:t> see </a:t>
            </a:r>
            <a:r>
              <a:rPr lang="pt-BR" u="sng">
                <a:solidFill>
                  <a:schemeClr val="hlink"/>
                </a:solidFill>
                <a:hlinkClick r:id="rId6"/>
              </a:rPr>
              <a:t>video</a:t>
            </a:r>
          </a:p>
          <a:p>
            <a:pPr lvl="0">
              <a:spcBef>
                <a:spcPts val="0"/>
              </a:spcBef>
              <a:buNone/>
            </a:pPr>
            <a:r>
              <a:rPr lang="pt-BR" u="sng">
                <a:solidFill>
                  <a:schemeClr val="hlink"/>
                </a:solidFill>
                <a:hlinkClick r:id="rId7"/>
              </a:rPr>
              <a:t>Bouncing balls example</a:t>
            </a:r>
          </a:p>
          <a:p>
            <a:pPr lvl="0">
              <a:spcBef>
                <a:spcPts val="0"/>
              </a:spcBef>
              <a:buNone/>
            </a:pPr>
            <a:r>
              <a:rPr lang="pt-BR" u="sng">
                <a:solidFill>
                  <a:schemeClr val="hlink"/>
                </a:solidFill>
                <a:hlinkClick r:id="rId8"/>
              </a:rPr>
              <a:t>Review recurrent networks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>
                <a:solidFill>
                  <a:schemeClr val="dk1"/>
                </a:solidFill>
              </a:rPr>
              <a:t>CGRU</a:t>
            </a:r>
            <a:r>
              <a:rPr lang="pt-BR"/>
              <a:t> </a:t>
            </a:r>
            <a:r>
              <a:rPr lang="pt-BR" sz="1100" u="sng">
                <a:solidFill>
                  <a:schemeClr val="hlink"/>
                </a:solidFill>
                <a:hlinkClick r:id="rId9"/>
              </a:rPr>
              <a:t>https://arxiv.org/pdf/1511.08228.pdf</a:t>
            </a:r>
            <a:r>
              <a:rPr lang="pt-BR" sz="1100">
                <a:solidFill>
                  <a:schemeClr val="dk1"/>
                </a:solidFill>
              </a:rPr>
              <a:t> (paper) </a:t>
            </a:r>
            <a:r>
              <a:rPr lang="pt-BR" sz="1100" u="sng">
                <a:solidFill>
                  <a:schemeClr val="hlink"/>
                </a:solidFill>
                <a:hlinkClick r:id="rId10"/>
              </a:rPr>
              <a:t>https://github.com/openai/neural-gpu/tree/master/neuralgpu</a:t>
            </a:r>
            <a:r>
              <a:rPr lang="pt-BR" sz="1100">
                <a:solidFill>
                  <a:schemeClr val="dk1"/>
                </a:solidFill>
              </a:rPr>
              <a:t> </a:t>
            </a:r>
            <a:r>
              <a:rPr lang="pt-BR" sz="1100">
                <a:solidFill>
                  <a:schemeClr val="dk1"/>
                </a:solidFill>
                <a:hlinkClick r:id="rId11"/>
              </a:rPr>
              <a:t> (code) </a:t>
            </a:r>
            <a:r>
              <a:rPr lang="pt-BR" sz="1100" u="sng">
                <a:solidFill>
                  <a:schemeClr val="hlink"/>
                </a:solidFill>
                <a:hlinkClick r:id="rId12"/>
              </a:rPr>
              <a:t>https://github.com/chiphuyen/stanford-tensorflow-tutorials/tree/master/examples/cgru</a:t>
            </a:r>
            <a:r>
              <a:rPr lang="pt-BR" sz="1100">
                <a:solidFill>
                  <a:schemeClr val="dk1"/>
                </a:solidFill>
              </a:rPr>
              <a:t>  (code II) and an example </a:t>
            </a:r>
            <a:r>
              <a:rPr lang="pt-BR" sz="1100" u="sng">
                <a:solidFill>
                  <a:schemeClr val="hlink"/>
                </a:solidFill>
                <a:hlinkClick r:id="rId13"/>
              </a:rPr>
              <a:t>https://ctmakro.github.io/site/on_learning/gru/gru.html</a:t>
            </a:r>
            <a:r>
              <a:rPr lang="pt-BR" sz="1100">
                <a:solidFill>
                  <a:schemeClr val="dk1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dirty="0" err="1" smtClean="0"/>
              <a:t>Conclusions</a:t>
            </a:r>
            <a:endParaRPr lang="pt-BR" dirty="0"/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Suited to spatio temporal patterns (videos, wheather)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Anomaly detection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Learn model of the world </a:t>
            </a:r>
          </a:p>
          <a:p>
            <a:pPr lvl="0">
              <a:spcBef>
                <a:spcPts val="0"/>
              </a:spcBef>
              <a:buNone/>
            </a:pPr>
            <a:r>
              <a:rPr lang="pt-BR"/>
              <a:t>Computationally intensive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pt-BR"/>
              <a:t>Tensorflow implementation through CGRUs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My new book	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Applications of Deep Learning, APRESS (to be released Jan 2018)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3350"/>
            <a:ext cx="5492163" cy="3394472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 smtClean="0">
                <a:solidFill>
                  <a:srgbClr val="800000"/>
                </a:solidFill>
              </a:rPr>
              <a:t>Data Scientist, Consultant, Deep Learning pioneer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 smtClean="0">
                <a:solidFill>
                  <a:srgbClr val="800000"/>
                </a:solidFill>
              </a:rPr>
              <a:t>Author of the Book </a:t>
            </a:r>
            <a:r>
              <a:rPr lang="en-GB" sz="2000" i="1" dirty="0" smtClean="0">
                <a:solidFill>
                  <a:srgbClr val="800000"/>
                </a:solidFill>
              </a:rPr>
              <a:t>Business Applications of Deep Learning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 smtClean="0"/>
              <a:t>May 2018, </a:t>
            </a:r>
            <a:r>
              <a:rPr lang="en-GB" sz="1600" dirty="0" err="1" smtClean="0"/>
              <a:t>Apress</a:t>
            </a:r>
            <a:r>
              <a:rPr lang="en-GB" sz="1600" dirty="0" smtClean="0"/>
              <a:t>, New York</a:t>
            </a:r>
            <a:endParaRPr lang="en-GB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1830586"/>
            <a:ext cx="4292600" cy="2858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763" y="31750"/>
            <a:ext cx="342323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58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Why recursivity matters and why it’s hard to deal?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1360250" y="816150"/>
            <a:ext cx="5373000" cy="300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4800"/>
              <a:t>f(x) = 3.5 x (1 − x)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pt-BR" sz="4800">
                <a:solidFill>
                  <a:schemeClr val="dk1"/>
                </a:solidFill>
              </a:rPr>
              <a:t>f(f(f(f(x)))) = 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33350"/>
            <a:ext cx="60960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What is a Recurrent Network?</a:t>
            </a:r>
          </a:p>
        </p:txBody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074" y="905637"/>
            <a:ext cx="7587575" cy="39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48" y="0"/>
            <a:ext cx="71189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5775" y="38450"/>
            <a:ext cx="2473074" cy="247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7247275" y="2511525"/>
            <a:ext cx="4896900" cy="57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Schmidhuber 1997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7302925" y="3082725"/>
            <a:ext cx="4896900" cy="57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2400" b="1"/>
              <a:t>LSTM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325" y="507575"/>
            <a:ext cx="6659625" cy="339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311700" y="14747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FCNNs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27" y="198502"/>
            <a:ext cx="8184200" cy="4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379</Words>
  <Application>Microsoft Macintosh PowerPoint</Application>
  <PresentationFormat>On-screen Show (16:9)</PresentationFormat>
  <Paragraphs>55</Paragraphs>
  <Slides>24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Simple Light</vt:lpstr>
      <vt:lpstr>Convolutional LSTM for image processing</vt:lpstr>
      <vt:lpstr>Summary</vt:lpstr>
      <vt:lpstr>PowerPoint Presentation</vt:lpstr>
      <vt:lpstr>Why recursivity matters and why it’s hard to deal?</vt:lpstr>
      <vt:lpstr>PowerPoint Presentation</vt:lpstr>
      <vt:lpstr>What is a Recurrent Network?</vt:lpstr>
      <vt:lpstr>PowerPoint Presentation</vt:lpstr>
      <vt:lpstr>FCNNs</vt:lpstr>
      <vt:lpstr>PowerPoint Presentation</vt:lpstr>
      <vt:lpstr>PowerPoint Presentation</vt:lpstr>
      <vt:lpstr>PowerPoint Presentation</vt:lpstr>
      <vt:lpstr>PowerPoint Presentation</vt:lpstr>
      <vt:lpstr>Unsupervised: learning representation of the world</vt:lpstr>
      <vt:lpstr>Two models</vt:lpstr>
      <vt:lpstr>PowerPoint Presentation</vt:lpstr>
      <vt:lpstr>Self driving cars: Kitti dataset</vt:lpstr>
      <vt:lpstr>Bouncing balls:  learning physics from scratch</vt:lpstr>
      <vt:lpstr>Weather forecasting</vt:lpstr>
      <vt:lpstr>weather</vt:lpstr>
      <vt:lpstr>PowerPoint Presentation</vt:lpstr>
      <vt:lpstr>Image segmentation</vt:lpstr>
      <vt:lpstr>Resources</vt:lpstr>
      <vt:lpstr>Conclusions</vt:lpstr>
      <vt:lpstr>My new book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LSTM for image processing</dc:title>
  <cp:lastModifiedBy>Armando Vieira</cp:lastModifiedBy>
  <cp:revision>6</cp:revision>
  <dcterms:created xsi:type="dcterms:W3CDTF">2017-09-28T07:28:48Z</dcterms:created>
  <dcterms:modified xsi:type="dcterms:W3CDTF">2018-11-09T12:59:39Z</dcterms:modified>
</cp:coreProperties>
</file>